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4" r:id="rId5"/>
    <p:sldId id="304" r:id="rId6"/>
    <p:sldId id="315" r:id="rId7"/>
    <p:sldId id="302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12" r:id="rId16"/>
    <p:sldId id="313" r:id="rId17"/>
    <p:sldId id="3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F1A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101" d="100"/>
          <a:sy n="101" d="100"/>
        </p:scale>
        <p:origin x="912" y="11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12/23/2025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ziad-elgohary4?utm_source=share&amp;utm_campaign=share_via&amp;utm_content=profile&amp;utm_medium=android_app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linkedin.com/in/omar-bahnasy-dataanalyst?utm_source=share&amp;utm_campaign=share_via&amp;utm_content=profile&amp;utm_medium=android_app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Hotel</a:t>
            </a:r>
            <a:br>
              <a:rPr lang="en-US" sz="4800" dirty="0"/>
            </a:br>
            <a:r>
              <a:rPr lang="en-US" sz="4800" dirty="0"/>
              <a:t>Reservation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8679" y="4691679"/>
            <a:ext cx="4221268" cy="1168530"/>
          </a:xfrm>
        </p:spPr>
        <p:txBody>
          <a:bodyPr/>
          <a:lstStyle/>
          <a:p>
            <a:pPr algn="ctr"/>
            <a:r>
              <a:rPr lang="en-US" sz="2000" b="1" dirty="0"/>
              <a:t>Faculty of Information &amp; Computers</a:t>
            </a:r>
          </a:p>
          <a:p>
            <a:pPr algn="ctr"/>
            <a:r>
              <a:rPr lang="en-US" sz="2000" b="1" dirty="0"/>
              <a:t>AI Department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F80B294-D8AC-95C2-56B9-53E4127D81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81" b="2281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D80E4-624C-304B-75FC-B0412BD0CC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8975" y="1711325"/>
            <a:ext cx="4275138" cy="4086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/>
              <a:t>When the user selects option 2, the program begins executing the following steps:</a:t>
            </a:r>
          </a:p>
          <a:p>
            <a:pPr marL="504825" lvl="1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 It uses an if (count == 0) to check if there are any bookings. </a:t>
            </a:r>
          </a:p>
          <a:p>
            <a:pPr marL="504825" lvl="1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A for loop: If bookings are found, the program iterates through the arrays from the first element to the number stored in the count. </a:t>
            </a:r>
          </a:p>
          <a:p>
            <a:pPr marL="504825" lvl="1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 The program prints a line for each booking containing: the customer's name, room number and type, number of nights, and the start and end dates.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If the user selects option 3:  The program prints a farewell message, "Goodbye!".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If the user enters any number other than (1, 2, or 3): The program prints "Invalid option" to indicate that the selection is incorrect.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D45C3F-2073-28D8-B90D-44C84068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78806"/>
            <a:ext cx="5073016" cy="1052162"/>
          </a:xfrm>
        </p:spPr>
        <p:txBody>
          <a:bodyPr/>
          <a:lstStyle/>
          <a:p>
            <a:r>
              <a:rPr lang="en-US" sz="3600" dirty="0"/>
              <a:t>Code Explanation Block4(94-126):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E06684-761B-F99A-95E4-17B0A3AD5645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897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3E63A17-C0D8-7A9D-B2EB-3473F83E56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7" t="11140" r="-989" b="4996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73B4D-ECF3-2B8D-D57B-D65540A42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When choosing number 2, there was a reservation under the name Omar, room number 1, and he selected the room type as Standard based on the number and the number of nights, 3, from 23-12-2025 to 26-12-2025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DC2F43-B9AB-717E-8B1D-EDEE0148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24239"/>
            <a:ext cx="4702175" cy="1328387"/>
          </a:xfrm>
        </p:spPr>
        <p:txBody>
          <a:bodyPr/>
          <a:lstStyle/>
          <a:p>
            <a:r>
              <a:rPr lang="en-US" sz="3600" dirty="0"/>
              <a:t>Console Output Explanation: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DC91E-7920-B703-2014-043DC3A5AB56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02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Books with solid fill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4128394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Libraries</a:t>
            </a:r>
            <a:endParaRPr lang="ar-EG" b="1" dirty="0">
              <a:solidFill>
                <a:schemeClr val="accent4"/>
              </a:solidFill>
              <a:latin typeface="+mj-lt"/>
              <a:cs typeface="Biome Light" panose="020B0303030204020804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Uses &lt;iostream&gt; for standard input/output, &lt;string&gt; for text processing, and &lt;limits&gt; for managing the input buffer.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Processor with solid fill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10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Core Functionality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600" dirty="0">
                <a:cs typeface="Biome Light" panose="020B0303030204020804" pitchFamily="34" charset="0"/>
              </a:rPr>
              <a:t> </a:t>
            </a:r>
            <a:r>
              <a:rPr lang="en-US" sz="1400" dirty="0">
                <a:cs typeface="Biome Light" panose="020B0303030204020804" pitchFamily="34" charset="0"/>
              </a:rPr>
              <a:t>Implements room categorization (Standard/Deluxe/Suite) and availability tracking using indexed arrays to manage hotel inventory.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Circles with arrows with solid fill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Variable Types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Employs int, string, and bool types within parallel arrays and constants to store guest records and room status.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Input Validation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Integrates cin.ignore() with numeric_limits to maintain data integrity and prevent errors when switching between numeric and text inputs.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Cmd Terminal with solid fill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Control Statements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Utilizes an infinite while loop for the main menu and nested if-else branching for feature selection and validation.</a:t>
            </a:r>
            <a:endParaRPr lang="en-US" sz="14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Drawing Figure with solid fill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Modular Logic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dirty="0">
                <a:cs typeface="Biome Light" panose="020B0303030204020804" pitchFamily="34" charset="0"/>
              </a:rPr>
              <a:t>Features a Lambda expression for reusable UI tasks and uses constant variables to define strict system boundaries and memory limits.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4338C0-3B3A-6A63-A3AB-A00FF2E66403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  <a:p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/>
              <a:t>Final Thought: This project was a great journey in turning logic into a practical tool that serves real-world needs.</a:t>
            </a:r>
          </a:p>
          <a:p>
            <a:endParaRPr lang="en-US" sz="1400" dirty="0"/>
          </a:p>
          <a:p>
            <a:r>
              <a:rPr lang="en-US" sz="1400" dirty="0"/>
              <a:t>The Goal: Our aim was to create a simple, reliable experience for both the user and the business.</a:t>
            </a:r>
          </a:p>
          <a:p>
            <a:endParaRPr lang="en-US" sz="1400" dirty="0"/>
          </a:p>
          <a:p>
            <a:r>
              <a:rPr lang="en-US" sz="1400" dirty="0"/>
              <a:t>Special Thanks: I would like to express my sincere gratitude to </a:t>
            </a:r>
            <a:r>
              <a:rPr lang="en-US" sz="1400" dirty="0">
                <a:solidFill>
                  <a:srgbClr val="FA6F1A"/>
                </a:solidFill>
              </a:rPr>
              <a:t>Dr. Osama </a:t>
            </a:r>
            <a:r>
              <a:rPr lang="en-US" sz="1400" b="1" dirty="0">
                <a:solidFill>
                  <a:srgbClr val="FA6F1A"/>
                </a:solidFill>
              </a:rPr>
              <a:t>Ghoneim</a:t>
            </a:r>
            <a:r>
              <a:rPr lang="en-US" sz="1400" dirty="0"/>
              <a:t> and for </a:t>
            </a:r>
            <a:r>
              <a:rPr lang="en-US" sz="1400" b="1" dirty="0">
                <a:solidFill>
                  <a:srgbClr val="FA6F1A"/>
                </a:solidFill>
              </a:rPr>
              <a:t>Eng. Omar Khaled</a:t>
            </a:r>
            <a:r>
              <a:rPr lang="en-US" sz="1400" dirty="0"/>
              <a:t> their continuous support and guidance throughout this course.</a:t>
            </a:r>
          </a:p>
        </p:txBody>
      </p:sp>
      <p:pic>
        <p:nvPicPr>
          <p:cNvPr id="20" name="Picture Placeholder 8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5171" t="-560" r="4334" b="532"/>
          <a:stretch>
            <a:fillRect/>
          </a:stretch>
        </p:blipFill>
        <p:spPr>
          <a:xfrm>
            <a:off x="5888038" y="533400"/>
            <a:ext cx="5541962" cy="56118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679F4B-0E55-9C0B-B636-4D246ED78F33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orange logo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2AE8DAF-6BA4-819F-4B81-9D863B5FD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6" y="5092251"/>
            <a:ext cx="1543050" cy="1165674"/>
          </a:xfrm>
          <a:prstGeom prst="rect">
            <a:avLst/>
          </a:prstGeom>
        </p:spPr>
      </p:pic>
      <p:pic>
        <p:nvPicPr>
          <p:cNvPr id="8" name="Picture 7" descr="A black and orange logo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2DE01D9B-4388-ECD6-8CDB-81970BFB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182" y="5092251"/>
            <a:ext cx="1543050" cy="11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8000" b="1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Thank you</a:t>
            </a:r>
            <a:endParaRPr lang="en-US" sz="80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your time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23445" b="11899"/>
          <a:stretch>
            <a:fillRect/>
          </a:stretch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700114"/>
          </a:xfrm>
        </p:spPr>
        <p:txBody>
          <a:bodyPr/>
          <a:lstStyle/>
          <a:p>
            <a:r>
              <a:rPr lang="en-US" dirty="0"/>
              <a:t>Ziad</a:t>
            </a:r>
          </a:p>
          <a:p>
            <a:r>
              <a:rPr lang="en-US" dirty="0"/>
              <a:t>Elgohary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-766" t="22001" r="766" b="13343"/>
          <a:stretch>
            <a:fillRect/>
          </a:stretch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700114"/>
          </a:xfrm>
        </p:spPr>
        <p:txBody>
          <a:bodyPr/>
          <a:lstStyle/>
          <a:p>
            <a:r>
              <a:rPr lang="en-US" dirty="0"/>
              <a:t>Omar</a:t>
            </a:r>
          </a:p>
          <a:p>
            <a:r>
              <a:rPr lang="en-US" dirty="0"/>
              <a:t>Bahnasy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-766" r="766" b="13882"/>
          <a:stretch>
            <a:fillRect/>
          </a:stretch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700112"/>
          </a:xfrm>
        </p:spPr>
        <p:txBody>
          <a:bodyPr/>
          <a:lstStyle/>
          <a:p>
            <a:r>
              <a:rPr lang="en-US" dirty="0"/>
              <a:t>Ebrahim</a:t>
            </a:r>
          </a:p>
          <a:p>
            <a:r>
              <a:rPr lang="en-US" dirty="0"/>
              <a:t>Elsaeed</a:t>
            </a:r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663" t="16550" r="917" b="16550"/>
          <a:stretch>
            <a:fillRect/>
          </a:stretch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0"/>
            <a:ext cx="2139696" cy="700113"/>
          </a:xfrm>
        </p:spPr>
        <p:txBody>
          <a:bodyPr/>
          <a:lstStyle/>
          <a:p>
            <a:r>
              <a:rPr lang="en-US" dirty="0"/>
              <a:t>Hesham</a:t>
            </a:r>
          </a:p>
          <a:p>
            <a:r>
              <a:rPr lang="en-US" dirty="0"/>
              <a:t>Abdallah</a:t>
            </a:r>
          </a:p>
        </p:txBody>
      </p:sp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l="-766" r="766" b="42528"/>
          <a:stretch>
            <a:fillRect/>
          </a:stretch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700112"/>
          </a:xfrm>
        </p:spPr>
        <p:txBody>
          <a:bodyPr/>
          <a:lstStyle/>
          <a:p>
            <a:r>
              <a:rPr lang="en-US" dirty="0"/>
              <a:t>Abdelrahman</a:t>
            </a:r>
          </a:p>
          <a:p>
            <a:r>
              <a:rPr lang="en-US" dirty="0"/>
              <a:t>Tarek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E112C5-8020-F527-E9CB-BB228FDFA44E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AEAECD-5FC6-5149-6E99-22E09B8B2D2F}"/>
              </a:ext>
            </a:extLst>
          </p:cNvPr>
          <p:cNvSpPr txBox="1"/>
          <p:nvPr/>
        </p:nvSpPr>
        <p:spPr>
          <a:xfrm>
            <a:off x="3476625" y="5818942"/>
            <a:ext cx="52387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Supervision</a:t>
            </a:r>
            <a:endParaRPr lang="ar-EG" sz="2000" b="1" dirty="0"/>
          </a:p>
          <a:p>
            <a:pPr algn="r"/>
            <a:r>
              <a:rPr lang="en-US" b="1" dirty="0">
                <a:solidFill>
                  <a:srgbClr val="FA6F1A"/>
                </a:solidFill>
              </a:rPr>
              <a:t>Dr. Osama Ghoneim                                Eng. Omar Khaled</a:t>
            </a:r>
            <a:endParaRPr lang="en-US" dirty="0">
              <a:solidFill>
                <a:srgbClr val="FA6F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37038"/>
            <a:ext cx="4275138" cy="830997"/>
          </a:xfrm>
        </p:spPr>
        <p:txBody>
          <a:bodyPr/>
          <a:lstStyle/>
          <a:p>
            <a:r>
              <a:rPr lang="en-US" sz="3600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25" y="1558925"/>
            <a:ext cx="4275138" cy="35607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Hotel Management System</a:t>
            </a:r>
          </a:p>
          <a:p>
            <a:r>
              <a:rPr lang="en-US" sz="1400" dirty="0"/>
              <a:t>Objective: A digital solution designed to streamline hotel bookings and prevent manual errors.</a:t>
            </a:r>
          </a:p>
          <a:p>
            <a:endParaRPr lang="en-US" sz="1400" dirty="0"/>
          </a:p>
          <a:p>
            <a:r>
              <a:rPr lang="en-US" sz="1400" dirty="0"/>
              <a:t>Smart Logic: Categorizes rooms (Standard, Deluxe, Suite) and ensures real-time availability tracking.</a:t>
            </a:r>
          </a:p>
          <a:p>
            <a:endParaRPr lang="en-US" sz="1400" dirty="0"/>
          </a:p>
          <a:p>
            <a:r>
              <a:rPr lang="en-US" sz="1400" dirty="0"/>
              <a:t>User Experience: Focused on a clean, fast, and error-proof interface for efficient guest handling.</a:t>
            </a:r>
          </a:p>
          <a:p>
            <a:endParaRPr lang="en-US" sz="1400" dirty="0"/>
          </a:p>
          <a:p>
            <a:r>
              <a:rPr lang="en-US" sz="1400" dirty="0"/>
              <a:t>Key Skills: Demonstrates logical planning, problem-solving, and attention to detail in a business context.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91" b="62415"/>
          <a:stretch>
            <a:fillRect/>
          </a:stretch>
        </p:blipFill>
        <p:spPr>
          <a:xfrm>
            <a:off x="7090227" y="786181"/>
            <a:ext cx="4441372" cy="5393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FF380-2422-96CD-055C-685A674CDA57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0" y="288657"/>
            <a:ext cx="5121275" cy="1033112"/>
          </a:xfrm>
        </p:spPr>
        <p:txBody>
          <a:bodyPr/>
          <a:lstStyle/>
          <a:p>
            <a:r>
              <a:rPr lang="en-US" sz="3600" dirty="0"/>
              <a:t>Code Explanation Block1(1-28):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5068" y="1302835"/>
            <a:ext cx="4275138" cy="5097965"/>
          </a:xfrm>
        </p:spPr>
        <p:txBody>
          <a:bodyPr/>
          <a:lstStyle/>
          <a:p>
            <a:r>
              <a:rPr lang="en-US" sz="1400" dirty="0"/>
              <a:t>This program initializes a basic hotel management system. First, it sets up </a:t>
            </a:r>
            <a:r>
              <a:rPr lang="en-US" sz="1400" b="1" dirty="0"/>
              <a:t>30 rooms</a:t>
            </a:r>
            <a:r>
              <a:rPr lang="en-US" sz="1400" dirty="0"/>
              <a:t> and marks them all as 'available’ (unbooked).</a:t>
            </a:r>
          </a:p>
          <a:p>
            <a:r>
              <a:rPr lang="en-US" sz="1400" dirty="0"/>
              <a:t>Then, it creates parallel arrays to store data for up to </a:t>
            </a:r>
            <a:r>
              <a:rPr lang="en-US" sz="1400" b="1" dirty="0"/>
              <a:t>100 bookings</a:t>
            </a:r>
            <a:r>
              <a:rPr lang="en-US" sz="1400" dirty="0"/>
              <a:t>. The system is designed to store the following information for each guest:</a:t>
            </a:r>
          </a:p>
          <a:p>
            <a:r>
              <a:rPr lang="en-US" sz="1400" b="1" dirty="0"/>
              <a:t>Guest Name</a:t>
            </a:r>
            <a:r>
              <a:rPr lang="en-US" sz="1400" dirty="0"/>
              <a:t> (string)</a:t>
            </a:r>
          </a:p>
          <a:p>
            <a:r>
              <a:rPr lang="en-US" sz="1400" b="1" dirty="0"/>
              <a:t>Room Number</a:t>
            </a:r>
            <a:r>
              <a:rPr lang="en-US" sz="1400" dirty="0"/>
              <a:t> (int)</a:t>
            </a:r>
          </a:p>
          <a:p>
            <a:r>
              <a:rPr lang="en-US" sz="1400" b="1" dirty="0"/>
              <a:t>Number of Nights</a:t>
            </a:r>
            <a:r>
              <a:rPr lang="en-US" sz="1400" dirty="0"/>
              <a:t> (int)</a:t>
            </a:r>
          </a:p>
          <a:p>
            <a:r>
              <a:rPr lang="en-US" sz="1400" b="1" dirty="0"/>
              <a:t>Start and End Dates</a:t>
            </a:r>
            <a:r>
              <a:rPr lang="en-US" sz="1400" dirty="0"/>
              <a:t> (string)</a:t>
            </a:r>
          </a:p>
          <a:p>
            <a:r>
              <a:rPr lang="en-US" sz="1400" dirty="0"/>
              <a:t>Finally, it defines a helper function to print the available room categories: Standard (1-10), Deluxe (11-20), and Suite (21-30).</a:t>
            </a:r>
          </a:p>
          <a:p>
            <a:endParaRPr lang="en-US" sz="14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836" b="2836"/>
          <a:stretch/>
        </p:blipFill>
        <p:spPr>
          <a:xfrm>
            <a:off x="6209246" y="805213"/>
            <a:ext cx="5314782" cy="51113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BDAD02-B08A-BA8D-B568-E89D5C608144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57FCFCD-7B9D-2B43-6A3E-2665A1CDD5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336" t="-760" r="210" b="39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B2431-B98E-8231-3259-47AED8657D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075" y="1749425"/>
            <a:ext cx="4275138" cy="3560763"/>
          </a:xfrm>
        </p:spPr>
        <p:txBody>
          <a:bodyPr/>
          <a:lstStyle/>
          <a:p>
            <a:r>
              <a:rPr lang="en-US" sz="1400" dirty="0"/>
              <a:t>This screen output displays the </a:t>
            </a:r>
            <a:r>
              <a:rPr lang="en-US" sz="1400" b="1" dirty="0"/>
              <a:t>Room Menu</a:t>
            </a:r>
            <a:r>
              <a:rPr lang="en-US" sz="1400" dirty="0"/>
              <a:t> generated by the (print Types) function. It clearly lists the three available categories: </a:t>
            </a:r>
            <a:r>
              <a:rPr lang="en-US" sz="1400" b="1" dirty="0"/>
              <a:t>Standard</a:t>
            </a:r>
            <a:r>
              <a:rPr lang="en-US" sz="1400" dirty="0"/>
              <a:t>, </a:t>
            </a:r>
            <a:r>
              <a:rPr lang="en-US" sz="1400" b="1" dirty="0"/>
              <a:t>Deluxe</a:t>
            </a:r>
            <a:r>
              <a:rPr lang="en-US" sz="1400" dirty="0"/>
              <a:t>, and </a:t>
            </a:r>
            <a:r>
              <a:rPr lang="en-US" sz="1400" b="1" dirty="0"/>
              <a:t>Suite</a:t>
            </a:r>
            <a:r>
              <a:rPr lang="en-US" sz="1400" dirty="0"/>
              <a:t>.</a:t>
            </a:r>
          </a:p>
          <a:p>
            <a:r>
              <a:rPr lang="en-US" sz="1400" dirty="0"/>
              <a:t>Beside each category, it specifies the valid </a:t>
            </a:r>
            <a:r>
              <a:rPr lang="en-US" sz="1400" b="1" dirty="0"/>
              <a:t>range of room numbers</a:t>
            </a:r>
            <a:r>
              <a:rPr lang="en-US" sz="1400" dirty="0"/>
              <a:t> (e.g., 1 to 10 for Standard). This guide helps the user know exactly which room ID to enter when the system asks for a booking.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D94AEE-0419-967C-6B58-78B18B895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24239"/>
            <a:ext cx="4721225" cy="1239487"/>
          </a:xfrm>
        </p:spPr>
        <p:txBody>
          <a:bodyPr/>
          <a:lstStyle/>
          <a:p>
            <a:r>
              <a:rPr lang="en-US" sz="3600" dirty="0"/>
              <a:t>Console Output Explanation: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46240D-932D-4C90-ECB6-E5D6CC0C514D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409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B97434-A410-5E0D-3E21-7C4E0644C5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329" t="-239" r="-996" b="3473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01834-0ABB-76D2-578A-2E82AAA1C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2670" y="1690160"/>
            <a:ext cx="4511675" cy="4565650"/>
          </a:xfrm>
        </p:spPr>
        <p:txBody>
          <a:bodyPr/>
          <a:lstStyle/>
          <a:p>
            <a:r>
              <a:rPr lang="en-US" sz="1400" dirty="0"/>
              <a:t>The program runs inside an infinite loop (while(true)) to repeatedly display the menu.</a:t>
            </a:r>
          </a:p>
          <a:p>
            <a:r>
              <a:rPr lang="en-US" sz="1400" dirty="0"/>
              <a:t>The user can book a room, show bookings, or exit the system.</a:t>
            </a:r>
          </a:p>
          <a:p>
            <a:r>
              <a:rPr lang="en-US" sz="1400" dirty="0"/>
              <a:t>When 'Book a Room' is selected:</a:t>
            </a:r>
          </a:p>
          <a:p>
            <a:r>
              <a:rPr lang="en-US" sz="1400" dirty="0"/>
              <a:t>Checks maximum booking capacity.</a:t>
            </a:r>
          </a:p>
          <a:p>
            <a:r>
              <a:rPr lang="en-US" sz="1400" dirty="0"/>
              <a:t>Displays available room types.</a:t>
            </a:r>
          </a:p>
          <a:p>
            <a:r>
              <a:rPr lang="en-US" sz="1400" dirty="0"/>
              <a:t>Validates room number range (1–30).</a:t>
            </a:r>
          </a:p>
          <a:p>
            <a:r>
              <a:rPr lang="en-US" sz="1400" dirty="0"/>
              <a:t>Prevents double booking of rooms.</a:t>
            </a:r>
          </a:p>
          <a:p>
            <a:r>
              <a:rPr lang="en-US" sz="1400" dirty="0"/>
              <a:t>Invalid input safely returns the user to the main menu.</a:t>
            </a:r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92C3B5-0AF2-B7C4-A994-DECEE545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22124"/>
            <a:ext cx="5301416" cy="1144162"/>
          </a:xfrm>
        </p:spPr>
        <p:txBody>
          <a:bodyPr/>
          <a:lstStyle/>
          <a:p>
            <a:r>
              <a:rPr lang="en-US" sz="3600" dirty="0"/>
              <a:t>Code Explanation Block2(29-61):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0A1E-B71A-7ACA-3560-24854C7119E8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16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D4D9B756-44D0-9904-727C-E6FA190001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17" t="1947" r="-990" b="1568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9F707-6545-1C5E-E347-5C06E7D299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4752" y="1728260"/>
            <a:ext cx="4275138" cy="4527550"/>
          </a:xfrm>
        </p:spPr>
        <p:txBody>
          <a:bodyPr/>
          <a:lstStyle/>
          <a:p>
            <a:r>
              <a:rPr lang="en-US" sz="1400" dirty="0"/>
              <a:t>Program runs inside an infinite loop (while true).</a:t>
            </a:r>
          </a:p>
          <a:p>
            <a:r>
              <a:rPr lang="en-US" sz="1400" dirty="0"/>
              <a:t>Displays the main hotel menu continuously.</a:t>
            </a:r>
          </a:p>
          <a:p>
            <a:r>
              <a:rPr lang="en-US" sz="1400" dirty="0"/>
              <a:t>If option (1) Book a Room is selected : Checks maximum booking capacity &amp; Displays available room types.</a:t>
            </a:r>
          </a:p>
          <a:p>
            <a:r>
              <a:rPr lang="en-US" sz="1400" dirty="0"/>
              <a:t>Requests a room number from the user.</a:t>
            </a:r>
          </a:p>
          <a:p>
            <a:r>
              <a:rPr lang="en-US" sz="1400" dirty="0"/>
              <a:t>Ensures the selected room is not already booked.</a:t>
            </a:r>
          </a:p>
          <a:p>
            <a:r>
              <a:rPr lang="en-US" sz="1400" dirty="0"/>
              <a:t>On any invalid input, the program returns to the menu.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BBCA8-B3FA-2DAE-0388-25BEAC7B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78818"/>
            <a:ext cx="4606925" cy="1347437"/>
          </a:xfrm>
        </p:spPr>
        <p:txBody>
          <a:bodyPr/>
          <a:lstStyle/>
          <a:p>
            <a:r>
              <a:rPr lang="en-US" sz="3600" dirty="0"/>
              <a:t>Console Output Explanation: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B4197-838D-A6CB-22B0-B5C964C4AFB4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651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8E8CF1D-CE37-3DC3-CBD2-FDAB8F279C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78" t="3764" r="2776" b="5556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2C46C-2082-046B-8C54-0F8837D13B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sz="1400" dirty="0"/>
              <a:t>Use an array to track room bookings (1-30).</a:t>
            </a:r>
          </a:p>
          <a:p>
            <a:pPr lvl="0"/>
            <a:r>
              <a:rPr lang="en-US" sz="1400" dirty="0"/>
              <a:t>Define arrays to store booking information for up to 10 bookings (names, room numbers, nights, dates).</a:t>
            </a:r>
          </a:p>
          <a:p>
            <a:pPr lvl="0"/>
            <a:r>
              <a:rPr lang="en-US" sz="1400" dirty="0"/>
              <a:t>Shows the available categories of rooms the user can choose from.</a:t>
            </a:r>
          </a:p>
          <a:p>
            <a:pPr lvl="0"/>
            <a:r>
              <a:rPr lang="en-US" sz="1400" dirty="0"/>
              <a:t>Indicates the valid range of room numbers for each category: Standard (1-10) ,Deluxe (11-20)                      , Suite (21-30).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03FDC-C714-3177-5E5D-F325F2C4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0" y="853494"/>
            <a:ext cx="5073016" cy="1077487"/>
          </a:xfrm>
        </p:spPr>
        <p:txBody>
          <a:bodyPr/>
          <a:lstStyle/>
          <a:p>
            <a:r>
              <a:rPr lang="en-US" sz="3600" dirty="0"/>
              <a:t>Code Explanation Block3(63-94):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74095-C125-1A99-C828-2DEB06D5647D}"/>
              </a:ext>
            </a:extLst>
          </p:cNvPr>
          <p:cNvSpPr/>
          <p:nvPr/>
        </p:nvSpPr>
        <p:spPr>
          <a:xfrm>
            <a:off x="441525" y="6255810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40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B05BCEA-5C9F-82F6-FDC6-DE505D89B1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507" r="-996"/>
          <a:stretch>
            <a:fillRect/>
          </a:stretch>
        </p:blipFill>
        <p:spPr>
          <a:xfrm>
            <a:off x="5733416" y="624239"/>
            <a:ext cx="5855754" cy="5631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8646-D793-C841-8395-6B1A5E3676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Initiating Booking: The user enters "1" to start a booking, prompting the system to display room categories and availability.</a:t>
            </a:r>
          </a:p>
          <a:p>
            <a:r>
              <a:rPr lang="en-US" sz="1400" dirty="0"/>
              <a:t>Data Entry: The system records the room number, guest name, and sets the stay duration to 3 nights with specific dates.</a:t>
            </a:r>
          </a:p>
          <a:p>
            <a:r>
              <a:rPr lang="en-US" sz="1400" dirty="0"/>
              <a:t>Storage Confirmation: Upon successful validation, the system confirms the entry with a "Booking successful" message.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CD509-7308-3B2E-91B0-F472E9D9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78818"/>
            <a:ext cx="4664075" cy="1347437"/>
          </a:xfrm>
        </p:spPr>
        <p:txBody>
          <a:bodyPr/>
          <a:lstStyle/>
          <a:p>
            <a:r>
              <a:rPr lang="en-US" sz="3600" dirty="0"/>
              <a:t>Console Output Explanation: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A7395-BA18-4BB2-2DED-7A0D6D87188F}"/>
              </a:ext>
            </a:extLst>
          </p:cNvPr>
          <p:cNvSpPr/>
          <p:nvPr/>
        </p:nvSpPr>
        <p:spPr>
          <a:xfrm>
            <a:off x="432000" y="6257925"/>
            <a:ext cx="2073075" cy="476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620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157</TotalTime>
  <Words>1003</Words>
  <Application>Microsoft Office PowerPoint</Application>
  <PresentationFormat>Widescreen</PresentationFormat>
  <Paragraphs>95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Biome Light</vt:lpstr>
      <vt:lpstr>Calibri</vt:lpstr>
      <vt:lpstr>Calibri Light</vt:lpstr>
      <vt:lpstr>Wingdings</vt:lpstr>
      <vt:lpstr>Office Theme</vt:lpstr>
      <vt:lpstr>Hotel Reservation</vt:lpstr>
      <vt:lpstr>Team</vt:lpstr>
      <vt:lpstr>Introduction</vt:lpstr>
      <vt:lpstr>Code Explanation Block1(1-28):</vt:lpstr>
      <vt:lpstr>Console Output Explanation:</vt:lpstr>
      <vt:lpstr>Code Explanation Block2(29-61):</vt:lpstr>
      <vt:lpstr>Console Output Explanation:</vt:lpstr>
      <vt:lpstr>Code Explanation Block3(63-94):</vt:lpstr>
      <vt:lpstr>Console Output Explanation:</vt:lpstr>
      <vt:lpstr>Code Explanation Block4(94-126):</vt:lpstr>
      <vt:lpstr>Console Output Explanation:</vt:lpstr>
      <vt:lpstr>Summary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زياد محمود حمدى محمود الجوهرى</dc:creator>
  <cp:lastModifiedBy>زياد محمود حمدى محمود الجوهرى</cp:lastModifiedBy>
  <cp:revision>4</cp:revision>
  <dcterms:created xsi:type="dcterms:W3CDTF">2025-12-22T20:58:27Z</dcterms:created>
  <dcterms:modified xsi:type="dcterms:W3CDTF">2025-12-22T23:38:36Z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